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87" r:id="rId2"/>
    <p:sldId id="265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76" r:id="rId15"/>
    <p:sldId id="282" r:id="rId16"/>
    <p:sldId id="283" r:id="rId17"/>
    <p:sldId id="284" r:id="rId18"/>
    <p:sldId id="277" r:id="rId19"/>
    <p:sldId id="278" r:id="rId20"/>
    <p:sldId id="279" r:id="rId21"/>
    <p:sldId id="280" r:id="rId22"/>
    <p:sldId id="262" r:id="rId23"/>
    <p:sldId id="273" r:id="rId24"/>
    <p:sldId id="274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1" r:id="rId34"/>
    <p:sldId id="297" r:id="rId35"/>
    <p:sldId id="298" r:id="rId36"/>
    <p:sldId id="299" r:id="rId37"/>
    <p:sldId id="301" r:id="rId38"/>
    <p:sldId id="468" r:id="rId39"/>
    <p:sldId id="300" r:id="rId40"/>
    <p:sldId id="285" r:id="rId41"/>
    <p:sldId id="303" r:id="rId42"/>
    <p:sldId id="304" r:id="rId43"/>
    <p:sldId id="305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6" r:id="rId52"/>
    <p:sldId id="414" r:id="rId53"/>
    <p:sldId id="417" r:id="rId54"/>
    <p:sldId id="418" r:id="rId55"/>
    <p:sldId id="415" r:id="rId56"/>
    <p:sldId id="419" r:id="rId57"/>
    <p:sldId id="420" r:id="rId58"/>
    <p:sldId id="470" r:id="rId59"/>
    <p:sldId id="472" r:id="rId60"/>
    <p:sldId id="47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48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7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7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15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41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57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8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87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9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3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3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1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9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04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2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85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44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0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1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01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9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94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3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23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62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09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2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89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55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9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40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7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2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89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9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9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91F37-06FF-4888-831B-9195D9182E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0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4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7" Type="http://schemas.openxmlformats.org/officeDocument/2006/relationships/image" Target="../media/image22.png"/><Relationship Id="rId2" Type="http://schemas.microsoft.com/office/2007/relationships/media" Target="../media/media8.mp4"/><Relationship Id="rId1" Type="http://schemas.openxmlformats.org/officeDocument/2006/relationships/tags" Target="../tags/tag25.xml"/><Relationship Id="rId6" Type="http://schemas.openxmlformats.org/officeDocument/2006/relationships/image" Target="../media/image160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video" Target="../media/media9.mp4"/><Relationship Id="rId7" Type="http://schemas.openxmlformats.org/officeDocument/2006/relationships/image" Target="../media/image28.png"/><Relationship Id="rId2" Type="http://schemas.microsoft.com/office/2007/relationships/media" Target="../media/media9.mp4"/><Relationship Id="rId1" Type="http://schemas.openxmlformats.org/officeDocument/2006/relationships/tags" Target="../tags/tag26.xml"/><Relationship Id="rId6" Type="http://schemas.openxmlformats.org/officeDocument/2006/relationships/image" Target="../media/image170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9.png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20.png"/><Relationship Id="rId5" Type="http://schemas.openxmlformats.org/officeDocument/2006/relationships/image" Target="../media/image30.png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video" Target="../media/media10.mp4"/><Relationship Id="rId7" Type="http://schemas.openxmlformats.org/officeDocument/2006/relationships/image" Target="../media/image31.png"/><Relationship Id="rId2" Type="http://schemas.microsoft.com/office/2007/relationships/media" Target="../media/media10.mp4"/><Relationship Id="rId1" Type="http://schemas.openxmlformats.org/officeDocument/2006/relationships/tags" Target="../tags/tag29.xml"/><Relationship Id="rId6" Type="http://schemas.openxmlformats.org/officeDocument/2006/relationships/image" Target="../media/image230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video" Target="../media/media11.mp4"/><Relationship Id="rId7" Type="http://schemas.openxmlformats.org/officeDocument/2006/relationships/image" Target="../media/image260.png"/><Relationship Id="rId2" Type="http://schemas.microsoft.com/office/2007/relationships/media" Target="../media/media11.mp4"/><Relationship Id="rId1" Type="http://schemas.openxmlformats.org/officeDocument/2006/relationships/tags" Target="../tags/tag30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video" Target="../media/media12.mp4"/><Relationship Id="rId7" Type="http://schemas.openxmlformats.org/officeDocument/2006/relationships/image" Target="../media/image280.png"/><Relationship Id="rId2" Type="http://schemas.microsoft.com/office/2007/relationships/media" Target="../media/media12.mp4"/><Relationship Id="rId1" Type="http://schemas.openxmlformats.org/officeDocument/2006/relationships/tags" Target="../tags/tag31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9.mp4"/><Relationship Id="rId7" Type="http://schemas.openxmlformats.org/officeDocument/2006/relationships/image" Target="../media/image28.png"/><Relationship Id="rId2" Type="http://schemas.microsoft.com/office/2007/relationships/media" Target="../media/media9.mp4"/><Relationship Id="rId1" Type="http://schemas.openxmlformats.org/officeDocument/2006/relationships/tags" Target="../tags/tag32.xml"/><Relationship Id="rId6" Type="http://schemas.openxmlformats.org/officeDocument/2006/relationships/image" Target="../media/image300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2" Type="http://schemas.microsoft.com/office/2007/relationships/media" Target="../media/media14.mp4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5.mp4"/><Relationship Id="rId7" Type="http://schemas.openxmlformats.org/officeDocument/2006/relationships/image" Target="../media/image37.png"/><Relationship Id="rId2" Type="http://schemas.microsoft.com/office/2007/relationships/media" Target="../media/media15.mp4"/><Relationship Id="rId1" Type="http://schemas.openxmlformats.org/officeDocument/2006/relationships/tags" Target="../tags/tag39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6.mp4"/><Relationship Id="rId7" Type="http://schemas.openxmlformats.org/officeDocument/2006/relationships/image" Target="../media/image58.png"/><Relationship Id="rId2" Type="http://schemas.microsoft.com/office/2007/relationships/media" Target="../media/media16.mp4"/><Relationship Id="rId1" Type="http://schemas.openxmlformats.org/officeDocument/2006/relationships/tags" Target="../tags/tag40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7" Type="http://schemas.openxmlformats.org/officeDocument/2006/relationships/image" Target="../media/image59.png"/><Relationship Id="rId2" Type="http://schemas.microsoft.com/office/2007/relationships/media" Target="../media/media14.mp4"/><Relationship Id="rId1" Type="http://schemas.openxmlformats.org/officeDocument/2006/relationships/tags" Target="../tags/tag4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5.mp4"/><Relationship Id="rId7" Type="http://schemas.openxmlformats.org/officeDocument/2006/relationships/image" Target="../media/image37.png"/><Relationship Id="rId2" Type="http://schemas.microsoft.com/office/2007/relationships/media" Target="../media/media15.mp4"/><Relationship Id="rId1" Type="http://schemas.openxmlformats.org/officeDocument/2006/relationships/tags" Target="../tags/tag43.xml"/><Relationship Id="rId6" Type="http://schemas.openxmlformats.org/officeDocument/2006/relationships/image" Target="../media/image40.emf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6.mp4"/><Relationship Id="rId7" Type="http://schemas.openxmlformats.org/officeDocument/2006/relationships/image" Target="../media/image38.png"/><Relationship Id="rId2" Type="http://schemas.microsoft.com/office/2007/relationships/media" Target="../media/media16.mp4"/><Relationship Id="rId1" Type="http://schemas.openxmlformats.org/officeDocument/2006/relationships/tags" Target="../tags/tag44.xml"/><Relationship Id="rId6" Type="http://schemas.openxmlformats.org/officeDocument/2006/relationships/image" Target="../media/image41.emf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7" Type="http://schemas.openxmlformats.org/officeDocument/2006/relationships/image" Target="../media/image33.png"/><Relationship Id="rId2" Type="http://schemas.microsoft.com/office/2007/relationships/media" Target="../media/media14.mp4"/><Relationship Id="rId1" Type="http://schemas.openxmlformats.org/officeDocument/2006/relationships/tags" Target="../tags/tag45.xml"/><Relationship Id="rId6" Type="http://schemas.openxmlformats.org/officeDocument/2006/relationships/image" Target="../media/image42.emf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F02D3-5BBE-2D13-1161-C15120F8B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E40EBC-950A-0C71-147A-A064B3EB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300" r="1300"/>
          <a:stretch/>
        </p:blipFill>
        <p:spPr>
          <a:xfrm>
            <a:off x="-26328" y="0"/>
            <a:ext cx="12244656" cy="688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AC840-4EA9-B4BE-E691-83A0E5565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Vibration isolation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720A4-B56E-A736-8253-A0BA6BA5B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2AF1AB-72AD-EFBA-D69D-A0494653F349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Single degree of freedom systems</a:t>
            </a:r>
          </a:p>
        </p:txBody>
      </p:sp>
    </p:spTree>
    <p:extLst>
      <p:ext uri="{BB962C8B-B14F-4D97-AF65-F5344CB8AC3E}">
        <p14:creationId xmlns:p14="http://schemas.microsoft.com/office/powerpoint/2010/main" val="415942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for unknown parameters by plugging into differential equation: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  <a:blipFill>
                <a:blip r:embed="rId4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10A8A-D325-B0AD-1920-93764F6E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6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36"/>
    </mc:Choice>
    <mc:Fallback xmlns="">
      <p:transition spd="slow" advTm="1413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a solution to the differential equation if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  <a:blipFill>
                <a:blip r:embed="rId4"/>
                <a:stretch>
                  <a:fillRect l="-1707" t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3546-2C94-09A5-5FBE-C6E9F49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7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84"/>
    </mc:Choice>
    <mc:Fallback xmlns="">
      <p:transition spd="slow" advTm="53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come from?</a:t>
                </a:r>
              </a:p>
              <a:p>
                <a:pPr marL="0" indent="0">
                  <a:buNone/>
                </a:pPr>
                <a:r>
                  <a:rPr lang="en-US" i="1" dirty="0"/>
                  <a:t>Initial conditions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91423"/>
                <a:ext cx="7498493" cy="5497814"/>
              </a:xfrm>
              <a:blipFill>
                <a:blip r:embed="rId4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808B4-793A-338B-92FF-F67DEB1F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25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55"/>
    </mc:Choice>
    <mc:Fallback xmlns="">
      <p:transition spd="slow" advTm="109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Alternative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96285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96285"/>
                <a:ext cx="7498493" cy="5497814"/>
              </a:xfrm>
              <a:blipFill>
                <a:blip r:embed="rId4"/>
                <a:stretch>
                  <a:fillRect l="-1707"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D5E7F-8400-6743-9826-8C97DC87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9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456"/>
    </mc:Choice>
    <mc:Fallback xmlns="">
      <p:transition spd="slow" advTm="229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u="sng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740421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Amplitude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: Angular natural frequency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Phase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: Natural frequency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: Period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Peak-to-peak amplitude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740421"/>
                <a:ext cx="7498493" cy="5497814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massSpring_noDamper">
            <a:hlinkClick r:id="" action="ppaction://media"/>
            <a:extLst>
              <a:ext uri="{FF2B5EF4-FFF2-40B4-BE49-F238E27FC236}">
                <a16:creationId xmlns:a16="http://schemas.microsoft.com/office/drawing/2014/main" id="{AA4FBB07-2846-4FB6-8D1F-6A27ADC0D56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0183" y="2604210"/>
            <a:ext cx="5334000" cy="4000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B12690-8B35-44DD-B9F0-BB2578C8D2AC}"/>
              </a:ext>
            </a:extLst>
          </p:cNvPr>
          <p:cNvCxnSpPr>
            <a:cxnSpLocks/>
          </p:cNvCxnSpPr>
          <p:nvPr/>
        </p:nvCxnSpPr>
        <p:spPr>
          <a:xfrm>
            <a:off x="8707484" y="3444912"/>
            <a:ext cx="2407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5456B-403E-46B0-AA8F-5A9AC875B964}"/>
                  </a:ext>
                </a:extLst>
              </p:cNvPr>
              <p:cNvSpPr txBox="1"/>
              <p:nvPr/>
            </p:nvSpPr>
            <p:spPr>
              <a:xfrm>
                <a:off x="9974644" y="3061948"/>
                <a:ext cx="864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35456B-403E-46B0-AA8F-5A9AC875B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44" y="3061948"/>
                <a:ext cx="8640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5AEC2-30E0-4840-90D5-2920807737F9}"/>
                  </a:ext>
                </a:extLst>
              </p:cNvPr>
              <p:cNvSpPr txBox="1"/>
              <p:nvPr/>
            </p:nvSpPr>
            <p:spPr>
              <a:xfrm>
                <a:off x="10027294" y="5672857"/>
                <a:ext cx="864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5AEC2-30E0-4840-90D5-292080773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294" y="5672857"/>
                <a:ext cx="864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38A941-DA4C-4692-ABA4-455937BB4256}"/>
              </a:ext>
            </a:extLst>
          </p:cNvPr>
          <p:cNvCxnSpPr>
            <a:cxnSpLocks/>
          </p:cNvCxnSpPr>
          <p:nvPr/>
        </p:nvCxnSpPr>
        <p:spPr>
          <a:xfrm>
            <a:off x="8707483" y="5622283"/>
            <a:ext cx="24077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2D6F9E-8D26-4AB3-9794-A2272306309C}"/>
              </a:ext>
            </a:extLst>
          </p:cNvPr>
          <p:cNvCxnSpPr>
            <a:cxnSpLocks/>
          </p:cNvCxnSpPr>
          <p:nvPr/>
        </p:nvCxnSpPr>
        <p:spPr>
          <a:xfrm flipV="1">
            <a:off x="9581184" y="3048316"/>
            <a:ext cx="0" cy="14176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E3E32B-F351-4746-865E-AF19AADDB210}"/>
              </a:ext>
            </a:extLst>
          </p:cNvPr>
          <p:cNvCxnSpPr>
            <a:cxnSpLocks/>
          </p:cNvCxnSpPr>
          <p:nvPr/>
        </p:nvCxnSpPr>
        <p:spPr>
          <a:xfrm flipV="1">
            <a:off x="9850659" y="3048316"/>
            <a:ext cx="0" cy="14176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FECD28-8E69-4AC3-BC2E-77BA7CE80DFC}"/>
                  </a:ext>
                </a:extLst>
              </p:cNvPr>
              <p:cNvSpPr txBox="1"/>
              <p:nvPr/>
            </p:nvSpPr>
            <p:spPr>
              <a:xfrm>
                <a:off x="9328692" y="2591469"/>
                <a:ext cx="864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FECD28-8E69-4AC3-BC2E-77BA7CE8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92" y="2591469"/>
                <a:ext cx="864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609A45A-D067-0604-DFCC-BE8C7ACA9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908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54"/>
    </mc:Choice>
    <mc:Fallback xmlns="">
      <p:transition spd="slow" advTm="16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  <p:bldP spid="7" grpId="0"/>
      <p:bldP spid="7" grpId="1"/>
      <p:bldP spid="8" grpId="0"/>
      <p:bldP spid="8" grpId="1"/>
      <p:bldP spid="12" grpId="0"/>
    </p:bldLst>
  </p:timing>
  <p:extLst>
    <p:ext uri="{E180D4A7-C9FB-4DFB-919C-405C955672EB}">
      <p14:showEvtLst xmlns:p14="http://schemas.microsoft.com/office/powerpoint/2010/main">
        <p14:playEvt time="76623" objId="4"/>
        <p14:stopEvt time="110003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18945-D44B-4F43-BED9-7C35EFB15F28}"/>
                  </a:ext>
                </a:extLst>
              </p:cNvPr>
              <p:cNvSpPr txBox="1"/>
              <p:nvPr/>
            </p:nvSpPr>
            <p:spPr>
              <a:xfrm>
                <a:off x="2199216" y="3112316"/>
                <a:ext cx="21224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18945-D44B-4F43-BED9-7C35EFB15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216" y="3112316"/>
                <a:ext cx="2122414" cy="3970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Complex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Guess a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will satisfy the differential equation.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5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6E4F-8FB9-1D06-D328-7B8771C6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41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9"/>
    </mc:Choice>
    <mc:Fallback xmlns="">
      <p:transition spd="slow" advTm="45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Complex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F4422-33BB-0A40-0669-1A131194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19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83"/>
    </mc:Choice>
    <mc:Fallback xmlns="">
      <p:transition spd="slow" advTm="10618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Complex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6D3E8-384A-F64B-FB0F-FEB2A869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0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77"/>
    </mc:Choice>
    <mc:Fallback xmlns="">
      <p:transition spd="slow" advTm="11857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0" y="740421"/>
                <a:ext cx="10406449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Kinetic energy,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Potential energy,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Total energy,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0" y="740421"/>
                <a:ext cx="10406449" cy="5497814"/>
              </a:xfrm>
              <a:blipFill>
                <a:blip r:embed="rId4"/>
                <a:stretch>
                  <a:fillRect l="-1230"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91C17-C7A2-ECBF-34FF-EF6492C4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2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78"/>
    </mc:Choice>
    <mc:Fallback xmlns="">
      <p:transition spd="slow" advTm="19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Kinetic energy</a:t>
            </a:r>
          </a:p>
        </p:txBody>
      </p:sp>
      <p:pic>
        <p:nvPicPr>
          <p:cNvPr id="6" name="massSpring_noDamper_kineticEnergy">
            <a:hlinkClick r:id="" action="ppaction://media"/>
            <a:extLst>
              <a:ext uri="{FF2B5EF4-FFF2-40B4-BE49-F238E27FC236}">
                <a16:creationId xmlns:a16="http://schemas.microsoft.com/office/drawing/2014/main" id="{17574AA7-9628-4350-9E65-04BD61F587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787" y="1885085"/>
            <a:ext cx="5334000" cy="400050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86DCA7-8107-384F-E541-F10ABF9A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9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79"/>
    </mc:Choice>
    <mc:Fallback xmlns="">
      <p:transition spd="slow" advTm="5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963" objId="6"/>
        <p14:stopEvt time="42344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simple vibrating systems can be represented by just two quantities:</a:t>
            </a:r>
          </a:p>
          <a:p>
            <a:pPr lvl="1"/>
            <a:r>
              <a:rPr lang="en-US" dirty="0"/>
              <a:t>A mass or inertia that wants to keep moving.</a:t>
            </a:r>
          </a:p>
          <a:p>
            <a:pPr lvl="1"/>
            <a:r>
              <a:rPr lang="en-US" dirty="0"/>
              <a:t>A spring or restoring force that prevents the mass from moving too far.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5970-86D3-84C6-F288-32CACFA6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6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1"/>
    </mc:Choice>
    <mc:Fallback xmlns="">
      <p:transition spd="slow" advTm="3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ssSpring_noDamper_potentialEnergy">
            <a:hlinkClick r:id="" action="ppaction://media"/>
            <a:extLst>
              <a:ext uri="{FF2B5EF4-FFF2-40B4-BE49-F238E27FC236}">
                <a16:creationId xmlns:a16="http://schemas.microsoft.com/office/drawing/2014/main" id="{4EE1D335-F802-4E2D-A8FF-16DCF1C0DE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787" y="188508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Potential energy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1DF80-238B-8372-949E-BF2AEAA4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9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3"/>
    </mc:Choice>
    <mc:Fallback xmlns="">
      <p:transition spd="slow" advTm="29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23" objId="3"/>
        <p14:stopEvt time="29663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ssSpring_noDamper_totalEnergy">
            <a:hlinkClick r:id="" action="ppaction://media"/>
            <a:extLst>
              <a:ext uri="{FF2B5EF4-FFF2-40B4-BE49-F238E27FC236}">
                <a16:creationId xmlns:a16="http://schemas.microsoft.com/office/drawing/2014/main" id="{7247D7F5-9B76-48E9-B92D-F6E4025955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6787" y="188508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Total energy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42233-A5B8-9A8D-7B2D-224F6E1D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96"/>
    </mc:Choice>
    <mc:Fallback xmlns="">
      <p:transition spd="slow" advTm="7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576" objId="3"/>
        <p14:stopEvt time="38947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16FE-8268-4676-BDB5-6501806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</a:t>
            </a:r>
          </a:p>
        </p:txBody>
      </p:sp>
      <p:pic>
        <p:nvPicPr>
          <p:cNvPr id="4" name="underdamped_moderateDamping">
            <a:hlinkClick r:id="" action="ppaction://media"/>
            <a:extLst>
              <a:ext uri="{FF2B5EF4-FFF2-40B4-BE49-F238E27FC236}">
                <a16:creationId xmlns:a16="http://schemas.microsoft.com/office/drawing/2014/main" id="{EE86960D-FAA5-4BDC-89BA-F13D84B167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1076325"/>
            <a:ext cx="7329488" cy="5497513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AC973DB-0854-BD92-2461-758E781C4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385240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49B4-BC50-4C33-A8C5-532D801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Viscous damping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0C343-581F-4701-87E6-E20EB3BF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77"/>
          <a:stretch/>
        </p:blipFill>
        <p:spPr>
          <a:xfrm rot="10800000">
            <a:off x="330712" y="2491528"/>
            <a:ext cx="5855173" cy="2785146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2EA2FA0-1ECE-9765-10E9-2AFC33CB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193542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49B4-BC50-4C33-A8C5-532D801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body diagram with damping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32FF0EF-4B0B-13F4-DDC8-5D6AB10F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614299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Damped equation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Newton’s second law: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8CB095F-7A6A-48C7-62DC-6FE93344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4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8"/>
    </mc:Choice>
    <mc:Fallback xmlns="">
      <p:transition spd="slow" advTm="19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Damped oscillator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Guess a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will satisfy the differential equation.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Solve for unknown coefficients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4"/>
                <a:stretch>
                  <a:fillRect l="-1707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F6199-C608-5DF7-DDE2-2AC4A4A20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0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Damped oscillator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some useful variables: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dirty="0"/>
                  <a:t>“undamped natural frequency”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“damping ratio”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4"/>
                <a:stretch>
                  <a:fillRect l="-1707"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73851-843F-50B0-FCBA-5FFF208B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0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: “undamped”,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“underdamped”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7C953-29D3-ED0E-DD59-B1A48856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2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“underdamped”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6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underdamped_moderateDamping">
            <a:hlinkClick r:id="" action="ppaction://media"/>
            <a:extLst>
              <a:ext uri="{FF2B5EF4-FFF2-40B4-BE49-F238E27FC236}">
                <a16:creationId xmlns:a16="http://schemas.microsoft.com/office/drawing/2014/main" id="{8993034E-6B8C-4B98-8A56-305B67C8F57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2286000"/>
            <a:ext cx="5339711" cy="4005072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431FE2A-B301-FC52-18A3-D71D260C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1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simple vibrating systems can be represented by just two quantities:</a:t>
            </a:r>
          </a:p>
          <a:p>
            <a:pPr lvl="1"/>
            <a:r>
              <a:rPr lang="en-US" dirty="0"/>
              <a:t>A mass or inertia that wants to keep moving.</a:t>
            </a:r>
          </a:p>
          <a:p>
            <a:pPr lvl="1"/>
            <a:r>
              <a:rPr lang="en-US" dirty="0"/>
              <a:t>A spring or restoring force that prevents the mass from moving too far.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endulumNoSineWave">
            <a:hlinkClick r:id="" action="ppaction://media"/>
            <a:extLst>
              <a:ext uri="{FF2B5EF4-FFF2-40B4-BE49-F238E27FC236}">
                <a16:creationId xmlns:a16="http://schemas.microsoft.com/office/drawing/2014/main" id="{C7D93AED-D810-4009-8E7D-11AEE210085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b="39458"/>
          <a:stretch/>
        </p:blipFill>
        <p:spPr>
          <a:xfrm>
            <a:off x="3517706" y="3286802"/>
            <a:ext cx="2476500" cy="3286993"/>
          </a:xfrm>
          <a:prstGeom prst="rect">
            <a:avLst/>
          </a:prstGeom>
        </p:spPr>
      </p:pic>
      <p:pic>
        <p:nvPicPr>
          <p:cNvPr id="5" name="massSpring_noDamper">
            <a:hlinkClick r:id="" action="ppaction://media"/>
            <a:extLst>
              <a:ext uri="{FF2B5EF4-FFF2-40B4-BE49-F238E27FC236}">
                <a16:creationId xmlns:a16="http://schemas.microsoft.com/office/drawing/2014/main" id="{A768C615-EE53-404B-B6ED-A3342B820AA1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3882" t="11068" r="67717" b="10720"/>
          <a:stretch/>
        </p:blipFill>
        <p:spPr>
          <a:xfrm>
            <a:off x="1463154" y="3286802"/>
            <a:ext cx="981512" cy="312885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75D59F-B060-8E0B-B44E-81DA8F70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1064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70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52"/>
    </mc:Choice>
    <mc:Fallback xmlns="">
      <p:transition spd="slow" advTm="64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55" objId="5"/>
        <p14:stopEvt time="39161" objId="5"/>
        <p14:playEvt time="42311" objId="4"/>
        <p14:stopEvt time="64152" objId="4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“underdamped”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6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underdamped_moderateDamping_withEnvelope">
            <a:hlinkClick r:id="" action="ppaction://media"/>
            <a:extLst>
              <a:ext uri="{FF2B5EF4-FFF2-40B4-BE49-F238E27FC236}">
                <a16:creationId xmlns:a16="http://schemas.microsoft.com/office/drawing/2014/main" id="{6BA205F3-0C50-4FA6-BA3A-FFEA3F28314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2286000"/>
            <a:ext cx="5340096" cy="4005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7FF55-4397-41A0-A15D-A691ECBF22B0}"/>
                  </a:ext>
                </a:extLst>
              </p:cNvPr>
              <p:cNvSpPr txBox="1"/>
              <p:nvPr/>
            </p:nvSpPr>
            <p:spPr>
              <a:xfrm>
                <a:off x="3352800" y="3049729"/>
                <a:ext cx="897622" cy="3792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7FF55-4397-41A0-A15D-A691ECBF2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049729"/>
                <a:ext cx="897622" cy="379271"/>
              </a:xfrm>
              <a:prstGeom prst="rect">
                <a:avLst/>
              </a:prstGeom>
              <a:blipFill>
                <a:blip r:embed="rId8"/>
                <a:stretch>
                  <a:fillRect r="-536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D44F-C01D-8D34-C81C-AA422F54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5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“underdamped”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4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693B6BB-A710-45A3-8268-00B0C48AD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75"/>
            <a:ext cx="6667500" cy="50006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B7EBE-DE3C-C5EC-6A9B-9BE12567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9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“underdamped”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4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DAD6517-238E-4555-9646-0B4DA3FDC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935"/>
            <a:ext cx="6959600" cy="490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EDD1E5-CC66-492C-91E7-B64BF359CC77}"/>
                  </a:ext>
                </a:extLst>
              </p:cNvPr>
              <p:cNvSpPr/>
              <p:nvPr/>
            </p:nvSpPr>
            <p:spPr>
              <a:xfrm>
                <a:off x="3812923" y="5705181"/>
                <a:ext cx="2471254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EDD1E5-CC66-492C-91E7-B64BF359C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23" y="5705181"/>
                <a:ext cx="2471254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4B6B-A8E0-1A7D-398A-64F1CD9A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28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: “overdamped”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6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verdamped_moderateDamping">
            <a:hlinkClick r:id="" action="ppaction://media"/>
            <a:extLst>
              <a:ext uri="{FF2B5EF4-FFF2-40B4-BE49-F238E27FC236}">
                <a16:creationId xmlns:a16="http://schemas.microsoft.com/office/drawing/2014/main" id="{BC00CF72-A666-41D4-9AA1-F11D01E25C3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228600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/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F09B8A-4916-4514-2D69-DA3FD091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9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verdamped_highDamping">
            <a:hlinkClick r:id="" action="ppaction://media"/>
            <a:extLst>
              <a:ext uri="{FF2B5EF4-FFF2-40B4-BE49-F238E27FC236}">
                <a16:creationId xmlns:a16="http://schemas.microsoft.com/office/drawing/2014/main" id="{B3F2B911-4345-4B19-A622-8CAECEFD19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286000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: “overdamped”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7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/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77310-E7DB-0413-CB73-ECACB540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3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itically_damped">
            <a:hlinkClick r:id="" action="ppaction://media"/>
            <a:extLst>
              <a:ext uri="{FF2B5EF4-FFF2-40B4-BE49-F238E27FC236}">
                <a16:creationId xmlns:a16="http://schemas.microsoft.com/office/drawing/2014/main" id="{8FF4C849-7887-443E-9118-211C69A356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286000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Damping regimes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“critically-damped”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7498493" cy="5828159"/>
              </a:xfrm>
              <a:blipFill>
                <a:blip r:embed="rId7"/>
                <a:stretch>
                  <a:fillRect t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/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B9E0B-7172-44E3-9674-EB877DFE2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17" y="3049729"/>
                <a:ext cx="897622" cy="379271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063FEA-27F2-ABF1-0C18-B75ACB8D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22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Underdamped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3"/>
                <a:ext cx="8817441" cy="5828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𝜁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, “damped natural frequency”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“decay time”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“quality factor”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, “loss factor”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3"/>
                <a:ext cx="8817441" cy="5828159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underdamped_moderateDamping_withEnvelope">
            <a:hlinkClick r:id="" action="ppaction://media"/>
            <a:extLst>
              <a:ext uri="{FF2B5EF4-FFF2-40B4-BE49-F238E27FC236}">
                <a16:creationId xmlns:a16="http://schemas.microsoft.com/office/drawing/2014/main" id="{6BA205F3-0C50-4FA6-BA3A-FFEA3F28314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40565" y="3893449"/>
            <a:ext cx="3952735" cy="296455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B0D9F-18C6-8C90-B295-C76F1C8E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90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15A6-BA3E-7E5C-802C-0B20512C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4B2368A-E043-8876-0677-7E8D8AEAFF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0800229"/>
                  </p:ext>
                </p:extLst>
              </p:nvPr>
            </p:nvGraphicFramePr>
            <p:xfrm>
              <a:off x="156515" y="945300"/>
              <a:ext cx="10420870" cy="3474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043">
                      <a:extLst>
                        <a:ext uri="{9D8B030D-6E8A-4147-A177-3AD203B41FA5}">
                          <a16:colId xmlns:a16="http://schemas.microsoft.com/office/drawing/2014/main" val="1946903658"/>
                        </a:ext>
                      </a:extLst>
                    </a:gridCol>
                    <a:gridCol w="1239724">
                      <a:extLst>
                        <a:ext uri="{9D8B030D-6E8A-4147-A177-3AD203B41FA5}">
                          <a16:colId xmlns:a16="http://schemas.microsoft.com/office/drawing/2014/main" val="2306750098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3463380445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1362492708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22025835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Damping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Energy dissipation per cycle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Physical systems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Modeling difficulty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84416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Friction (Coulomb)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(constant force)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Losses at joints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00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Viscous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Shock absorbers; flow through small orifices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Easy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1595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Quadratic (drag)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Flow at higher velocities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93518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Hysteretic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Losses within materials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Easy (freq. domain),</a:t>
                          </a:r>
                        </a:p>
                        <a:p>
                          <a:pPr algn="ctr"/>
                          <a:r>
                            <a:rPr lang="en-US" dirty="0"/>
                            <a:t>Hard (time domain)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2639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4B2368A-E043-8876-0677-7E8D8AEAFF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0800229"/>
                  </p:ext>
                </p:extLst>
              </p:nvPr>
            </p:nvGraphicFramePr>
            <p:xfrm>
              <a:off x="156515" y="945300"/>
              <a:ext cx="10420870" cy="3474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043">
                      <a:extLst>
                        <a:ext uri="{9D8B030D-6E8A-4147-A177-3AD203B41FA5}">
                          <a16:colId xmlns:a16="http://schemas.microsoft.com/office/drawing/2014/main" val="1946903658"/>
                        </a:ext>
                      </a:extLst>
                    </a:gridCol>
                    <a:gridCol w="1239724">
                      <a:extLst>
                        <a:ext uri="{9D8B030D-6E8A-4147-A177-3AD203B41FA5}">
                          <a16:colId xmlns:a16="http://schemas.microsoft.com/office/drawing/2014/main" val="2306750098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3463380445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1362492708"/>
                        </a:ext>
                      </a:extLst>
                    </a:gridCol>
                    <a:gridCol w="2341701">
                      <a:extLst>
                        <a:ext uri="{9D8B030D-6E8A-4147-A177-3AD203B41FA5}">
                          <a16:colId xmlns:a16="http://schemas.microsoft.com/office/drawing/2014/main" val="220258353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Damping 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Force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Energy dissipation per cycle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Physical systems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Modeling difficulty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844161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Friction (Coulomb)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20" t="-73333" r="-567157" b="-22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573" t="-73333" r="-201302" b="-22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Losses at joints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00315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Viscous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20" t="-245283" r="-567157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573" t="-245283" r="-201302" b="-2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Shock absorbers; flow through small orifices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Easy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15954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Quadratic (drag)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20" t="-348571" r="-567157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573" t="-348571" r="-20130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Flow at higher velocities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935183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Hysteretic damping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20" t="-448571" r="-56715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573" t="-448571" r="-20130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Losses within materials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Easy (freq. domain),</a:t>
                          </a:r>
                        </a:p>
                        <a:p>
                          <a:pPr algn="ctr"/>
                          <a:r>
                            <a:rPr lang="en-US" dirty="0"/>
                            <a:t>Hard (time domain)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2639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2B95F-31C9-9CED-E5F8-B453A475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37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743D3A9-BFBA-B67A-A20F-DD6D70C7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187739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C6C7-9CB2-463C-936D-B0DA18F5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314F-0A1E-333B-9D8F-2DB93CAF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Damping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8B5AE4B-15E3-4A83-AB53-314C7F1D29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5174888"/>
                  </p:ext>
                </p:extLst>
              </p:nvPr>
            </p:nvGraphicFramePr>
            <p:xfrm>
              <a:off x="0" y="112236"/>
              <a:ext cx="12093145" cy="624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8629">
                      <a:extLst>
                        <a:ext uri="{9D8B030D-6E8A-4147-A177-3AD203B41FA5}">
                          <a16:colId xmlns:a16="http://schemas.microsoft.com/office/drawing/2014/main" val="3598758629"/>
                        </a:ext>
                      </a:extLst>
                    </a:gridCol>
                    <a:gridCol w="1238969">
                      <a:extLst>
                        <a:ext uri="{9D8B030D-6E8A-4147-A177-3AD203B41FA5}">
                          <a16:colId xmlns:a16="http://schemas.microsoft.com/office/drawing/2014/main" val="2554900290"/>
                        </a:ext>
                      </a:extLst>
                    </a:gridCol>
                    <a:gridCol w="3598289">
                      <a:extLst>
                        <a:ext uri="{9D8B030D-6E8A-4147-A177-3AD203B41FA5}">
                          <a16:colId xmlns:a16="http://schemas.microsoft.com/office/drawing/2014/main" val="2626993165"/>
                        </a:ext>
                      </a:extLst>
                    </a:gridCol>
                    <a:gridCol w="2418629">
                      <a:extLst>
                        <a:ext uri="{9D8B030D-6E8A-4147-A177-3AD203B41FA5}">
                          <a16:colId xmlns:a16="http://schemas.microsoft.com/office/drawing/2014/main" val="2979284138"/>
                        </a:ext>
                      </a:extLst>
                    </a:gridCol>
                    <a:gridCol w="2418629">
                      <a:extLst>
                        <a:ext uri="{9D8B030D-6E8A-4147-A177-3AD203B41FA5}">
                          <a16:colId xmlns:a16="http://schemas.microsoft.com/office/drawing/2014/main" val="2937953768"/>
                        </a:ext>
                      </a:extLst>
                    </a:gridCol>
                  </a:tblGrid>
                  <a:tr h="867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Damping measure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Relation to loss factor,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9063089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Loss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1038993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Quality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Ratio of center frequency to bandwidth at resonance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000174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Critical damping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Ratio of actual damping to critical damping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𝜁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0944071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Reverberation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for vibration or sound to decay by 60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2.2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60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0100225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Logarithmic decrement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 in amplitude in one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2701488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Imaginary part of spring stiffness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model damping in discrete systems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N/m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099366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Imaginary part of elastic 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model damping in continuous systems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69804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Sabine absorption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Average sound absorption in a 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𝑐𝑆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25.1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084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8B5AE4B-15E3-4A83-AB53-314C7F1D29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5174888"/>
                  </p:ext>
                </p:extLst>
              </p:nvPr>
            </p:nvGraphicFramePr>
            <p:xfrm>
              <a:off x="0" y="112236"/>
              <a:ext cx="12093145" cy="62441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18629">
                      <a:extLst>
                        <a:ext uri="{9D8B030D-6E8A-4147-A177-3AD203B41FA5}">
                          <a16:colId xmlns:a16="http://schemas.microsoft.com/office/drawing/2014/main" val="3598758629"/>
                        </a:ext>
                      </a:extLst>
                    </a:gridCol>
                    <a:gridCol w="1238969">
                      <a:extLst>
                        <a:ext uri="{9D8B030D-6E8A-4147-A177-3AD203B41FA5}">
                          <a16:colId xmlns:a16="http://schemas.microsoft.com/office/drawing/2014/main" val="2554900290"/>
                        </a:ext>
                      </a:extLst>
                    </a:gridCol>
                    <a:gridCol w="3598289">
                      <a:extLst>
                        <a:ext uri="{9D8B030D-6E8A-4147-A177-3AD203B41FA5}">
                          <a16:colId xmlns:a16="http://schemas.microsoft.com/office/drawing/2014/main" val="2626993165"/>
                        </a:ext>
                      </a:extLst>
                    </a:gridCol>
                    <a:gridCol w="2418629">
                      <a:extLst>
                        <a:ext uri="{9D8B030D-6E8A-4147-A177-3AD203B41FA5}">
                          <a16:colId xmlns:a16="http://schemas.microsoft.com/office/drawing/2014/main" val="2979284138"/>
                        </a:ext>
                      </a:extLst>
                    </a:gridCol>
                    <a:gridCol w="2418629">
                      <a:extLst>
                        <a:ext uri="{9D8B030D-6E8A-4147-A177-3AD203B41FA5}">
                          <a16:colId xmlns:a16="http://schemas.microsoft.com/office/drawing/2014/main" val="2937953768"/>
                        </a:ext>
                      </a:extLst>
                    </a:gridCol>
                  </a:tblGrid>
                  <a:tr h="867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Damping measure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3521" r="-1008" b="-6309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9063089"/>
                      </a:ext>
                    </a:extLst>
                  </a:tr>
                  <a:tr h="50264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Loss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177108" r="-683744" b="-979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177108" r="-1008" b="-9795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1038993"/>
                      </a:ext>
                    </a:extLst>
                  </a:tr>
                  <a:tr h="64763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Quality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216981" r="-683744" b="-66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Ratio of center frequency to bandwidth at resonance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216981" r="-1008" b="-6669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000174"/>
                      </a:ext>
                    </a:extLst>
                  </a:tr>
                  <a:tr h="72205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Critical damping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282353" r="-683744" b="-4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Ratio of actual damping to critical damping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282353" r="-1008" b="-4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944071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Reverberation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425234" r="-683744" b="-4495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 for vibration or sound to decay by 60 dB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425234" r="-1008" b="-4495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0100225"/>
                      </a:ext>
                    </a:extLst>
                  </a:tr>
                  <a:tr h="61296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Logarithmic decrement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556436" r="-683744" b="-376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Decrease in amplitude in one period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556436" r="-1008" b="-376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701488"/>
                      </a:ext>
                    </a:extLst>
                  </a:tr>
                  <a:tr h="65716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Imaginary part of spring stiffness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613889" r="-683744" b="-25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model damping in discrete systems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N/m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613889" r="-1008" b="-25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099366"/>
                      </a:ext>
                    </a:extLst>
                  </a:tr>
                  <a:tr h="92417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Imaginary part of elastic modulus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510596" r="-683744" b="-80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Used to model damping in continuous systems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510596" r="-1008" b="-80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969804"/>
                      </a:ext>
                    </a:extLst>
                  </a:tr>
                  <a:tr h="65493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Sabine absorption coefficient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552" t="-853704" r="-683744" b="-12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Average sound absorption in a room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Unitless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252" t="-853704" r="-1008" b="-12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60848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BFD36-F0BF-AFF1-7FE2-5E49CEC0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38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A89092-966D-1330-A664-FDFA16D6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966214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79F8-9B07-4A5E-98ED-254E86B3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 undamped systems</a:t>
            </a:r>
          </a:p>
        </p:txBody>
      </p:sp>
      <p:pic>
        <p:nvPicPr>
          <p:cNvPr id="4" name="massSpring_noDamper_totalEnergy">
            <a:hlinkClick r:id="" action="ppaction://media"/>
            <a:extLst>
              <a:ext uri="{FF2B5EF4-FFF2-40B4-BE49-F238E27FC236}">
                <a16:creationId xmlns:a16="http://schemas.microsoft.com/office/drawing/2014/main" id="{66628BB2-2639-4AB3-8DDF-F578BFB2FE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991" y="1076325"/>
            <a:ext cx="7330017" cy="549751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7A6F4A1-94AE-D7B4-9F25-ACB7CBB4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2799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simple vibrating systems can be represented by just two quantities:</a:t>
            </a:r>
          </a:p>
          <a:p>
            <a:pPr lvl="1"/>
            <a:r>
              <a:rPr lang="en-US" dirty="0"/>
              <a:t>A mass or inertia that wants to keep moving.</a:t>
            </a:r>
          </a:p>
          <a:p>
            <a:pPr lvl="1"/>
            <a:r>
              <a:rPr lang="en-US" dirty="0"/>
              <a:t>A spring or restoring force that prevents the mass from moving too far.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C2592-FF6B-46CC-9A33-8C8EBFE48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14" y="3067813"/>
            <a:ext cx="2526791" cy="37901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3CD29-0E8E-7D96-8CAA-8DED5DA0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9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1"/>
    </mc:Choice>
    <mc:Fallback xmlns="">
      <p:transition spd="slow" advTm="3235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79F8-9B07-4A5E-98ED-254E86B3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 underdamped systems</a:t>
            </a:r>
          </a:p>
        </p:txBody>
      </p:sp>
      <p:pic>
        <p:nvPicPr>
          <p:cNvPr id="6" name="energy_damping">
            <a:hlinkClick r:id="" action="ppaction://media"/>
            <a:extLst>
              <a:ext uri="{FF2B5EF4-FFF2-40B4-BE49-F238E27FC236}">
                <a16:creationId xmlns:a16="http://schemas.microsoft.com/office/drawing/2014/main" id="{FFB087F3-66F4-4669-AD66-31D500C73C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" y="1076325"/>
            <a:ext cx="7329488" cy="5497513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C9FEEBF-0CE9-9603-C483-DFF6988A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33965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83D-4F75-44E3-A59E-C57CC554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oscillator</a:t>
            </a:r>
          </a:p>
        </p:txBody>
      </p:sp>
      <p:pic>
        <p:nvPicPr>
          <p:cNvPr id="12" name="nearResonance">
            <a:hlinkClick r:id="" action="ppaction://media"/>
            <a:extLst>
              <a:ext uri="{FF2B5EF4-FFF2-40B4-BE49-F238E27FC236}">
                <a16:creationId xmlns:a16="http://schemas.microsoft.com/office/drawing/2014/main" id="{63817F99-72A5-4875-86CB-275298D53C76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1611" t="36119" r="64009" b="9252"/>
          <a:stretch/>
        </p:blipFill>
        <p:spPr>
          <a:xfrm>
            <a:off x="998289" y="1484851"/>
            <a:ext cx="2849984" cy="4790113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33DB5BC-7134-42FA-DE01-6B1456FB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5"/>
    </mc:Choice>
    <mc:Fallback xmlns="">
      <p:transition spd="slow" advTm="8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424" objId="12"/>
        <p14:stopEvt time="47792" objId="12"/>
      </p14:showEvt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49B4-BC50-4C33-A8C5-532D8011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body diagram with damping and forcing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699F359-46C9-6791-74C5-4D6A96E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8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91"/>
    </mc:Choice>
    <mc:Fallback xmlns="">
      <p:transition spd="slow" advTm="10509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Forced equation of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Newton’s second law: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55EF3-B82F-51F9-0C3F-40B18FFC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823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6"/>
    </mc:Choice>
    <mc:Fallback xmlns="">
      <p:transition spd="slow" advTm="6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695"/>
                <a:ext cx="11079892" cy="5036494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the system will have a different response to the damped oscillator.</a:t>
                </a:r>
              </a:p>
              <a:p>
                <a:endParaRPr lang="en-US" dirty="0"/>
              </a:p>
              <a:p>
                <a:r>
                  <a:rPr lang="en-US" dirty="0"/>
                  <a:t>The total response will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“Complementary solution”, which is the solution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“Particular solution”, which has the same form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695"/>
                <a:ext cx="11079892" cy="5036494"/>
              </a:xfrm>
              <a:blipFill>
                <a:blip r:embed="rId4"/>
                <a:stretch>
                  <a:fillRect l="-99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7D574-C6E6-769B-CE04-F394FD4B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0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95"/>
    </mc:Choice>
    <mc:Fallback xmlns="">
      <p:transition spd="slow" advTm="11269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dirty="0"/>
                  <a:t>For now,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sinusoidal,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Then the particular solution has the same form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249ED8A-0810-9BF1-9C0A-587F861D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0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07"/>
    </mc:Choice>
    <mc:Fallback xmlns="">
      <p:transition spd="slow" advTm="16760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66240-A647-84D1-0170-9F579A59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8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15"/>
    </mc:Choice>
    <mc:Fallback xmlns="">
      <p:transition spd="slow" advTm="100915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Low frequencies: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  <a:blipFill>
                <a:blip r:embed="rId6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elowResonance">
            <a:hlinkClick r:id="" action="ppaction://media"/>
            <a:extLst>
              <a:ext uri="{FF2B5EF4-FFF2-40B4-BE49-F238E27FC236}">
                <a16:creationId xmlns:a16="http://schemas.microsoft.com/office/drawing/2014/main" id="{B07F469C-76E0-438B-A370-BD93FC7C917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8D96785-4299-085F-B19C-C88B619A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31"/>
    </mc:Choice>
    <mc:Fallback xmlns="">
      <p:transition spd="slow" advTm="22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8163" objId="4"/>
        <p14:stopEvt time="121530" objId="4"/>
      </p14:showEvt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boveResonance">
            <a:hlinkClick r:id="" action="ppaction://media"/>
            <a:extLst>
              <a:ext uri="{FF2B5EF4-FFF2-40B4-BE49-F238E27FC236}">
                <a16:creationId xmlns:a16="http://schemas.microsoft.com/office/drawing/2014/main" id="{0D95E89A-3A2C-4572-8522-5BAF2D1EE77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706629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High frequencies: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706629" cy="5497814"/>
              </a:xfrm>
              <a:blipFill>
                <a:blip r:embed="rId7"/>
                <a:stretch>
                  <a:fillRect l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1E1F8-F469-61B2-2034-9791F4DC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1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18"/>
    </mc:Choice>
    <mc:Fallback xmlns="">
      <p:transition spd="slow" advTm="14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664" objId="5"/>
        <p14:stopEvt time="136040" objId="5"/>
      </p14:showEvt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arResonance">
            <a:hlinkClick r:id="" action="ppaction://media"/>
            <a:extLst>
              <a:ext uri="{FF2B5EF4-FFF2-40B4-BE49-F238E27FC236}">
                <a16:creationId xmlns:a16="http://schemas.microsoft.com/office/drawing/2014/main" id="{EDFE794F-57C0-41B0-811E-1412C1E4C04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22" y="2724965"/>
            <a:ext cx="5334000" cy="400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9A75F-5EB0-4BD4-9C58-65441E0E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Forced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Near resonance: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481D7-B0C0-43B0-8996-9322C259A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07533"/>
                <a:ext cx="7498493" cy="5497814"/>
              </a:xfrm>
              <a:blipFill>
                <a:blip r:embed="rId7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814491-8DD8-1495-3642-97EC6C73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52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53"/>
    </mc:Choice>
    <mc:Fallback xmlns="">
      <p:transition spd="slow" advTm="17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616" objId="4"/>
        <p14:stopEvt time="54988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simple vibrating systems can be represented by just two quantities:</a:t>
            </a:r>
          </a:p>
          <a:p>
            <a:pPr lvl="1"/>
            <a:r>
              <a:rPr lang="en-US" dirty="0"/>
              <a:t>A mass or inertia that wants to keep moving.</a:t>
            </a:r>
          </a:p>
          <a:p>
            <a:pPr lvl="1"/>
            <a:r>
              <a:rPr lang="en-US" dirty="0"/>
              <a:t>A spring or restoring force that prevents the mass from moving too far.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antileveredBeam">
            <a:hlinkClick r:id="" action="ppaction://media"/>
            <a:extLst>
              <a:ext uri="{FF2B5EF4-FFF2-40B4-BE49-F238E27FC236}">
                <a16:creationId xmlns:a16="http://schemas.microsoft.com/office/drawing/2014/main" id="{EF092CE7-B4D2-4A18-9097-D0D740AC72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495" y="3353675"/>
            <a:ext cx="6838950" cy="3352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EFA17-E40D-7F3B-A613-BD0C003A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5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00"/>
    </mc:Choice>
    <mc:Fallback xmlns="">
      <p:transition spd="slow" advTm="7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139" objId="7"/>
        <p14:stopEvt time="42506" objId="7"/>
      </p14:showEvt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AAA45-1AE6-4CC0-9E1A-4FE6FB16A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“Admittance”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“</a:t>
                </a:r>
                <a:r>
                  <a:rPr lang="en-US" dirty="0" err="1"/>
                  <a:t>Accelerance</a:t>
                </a:r>
                <a:r>
                  <a:rPr lang="en-US" dirty="0"/>
                  <a:t>”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AAA45-1AE6-4CC0-9E1A-4FE6FB16A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57FE5-EB04-10E9-CFE8-524B046A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8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7"/>
    </mc:Choice>
    <mc:Fallback xmlns="">
      <p:transition spd="slow" advTm="3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CAB86D8-484C-4223-BB2B-376490421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0973"/>
            <a:ext cx="6182686" cy="6057027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00A1EF5-4FF4-83E5-06FD-494360E4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8525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9"/>
    </mc:Choice>
    <mc:Fallback xmlns="">
      <p:transition spd="slow" advTm="219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DECD54-C90D-4D13-B374-C4417D03A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00972"/>
            <a:ext cx="6182686" cy="6057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20" name="belowResonance">
            <a:hlinkClick r:id="" action="ppaction://media"/>
            <a:extLst>
              <a:ext uri="{FF2B5EF4-FFF2-40B4-BE49-F238E27FC236}">
                <a16:creationId xmlns:a16="http://schemas.microsoft.com/office/drawing/2014/main" id="{C3058EF8-0D5F-4FDF-9B51-25F332D44CF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3786" t="38096" r="65925" b="11995"/>
          <a:stretch/>
        </p:blipFill>
        <p:spPr>
          <a:xfrm>
            <a:off x="6182686" y="4861419"/>
            <a:ext cx="1082180" cy="199658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66B4C1-0688-EF99-0D44-38901B1C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"/>
    </mc:Choice>
    <mc:Fallback xmlns="">
      <p:transition spd="slow" advTm="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7" objId="20"/>
        <p14:stopEvt time="1630" objId="20"/>
      </p14:showEvt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8F028-F13E-4DC5-A1C5-8AEC26D27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00972"/>
            <a:ext cx="6182687" cy="6057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7" name="aboveResonance">
            <a:hlinkClick r:id="" action="ppaction://media"/>
            <a:extLst>
              <a:ext uri="{FF2B5EF4-FFF2-40B4-BE49-F238E27FC236}">
                <a16:creationId xmlns:a16="http://schemas.microsoft.com/office/drawing/2014/main" id="{756D2EC4-8A62-4313-8A21-4191E91EA1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4888" t="36944" r="66712" b="11786"/>
          <a:stretch/>
        </p:blipFill>
        <p:spPr>
          <a:xfrm>
            <a:off x="6182687" y="4806890"/>
            <a:ext cx="981511" cy="20511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145F2-B1C8-2C69-FD80-385F0726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6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1"/>
    </mc:Choice>
    <mc:Fallback xmlns="">
      <p:transition spd="slow" advTm="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95" objId="7"/>
        <p14:stopEvt time="2051" objId="7"/>
      </p14:showEvt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1708E-9B6B-4178-8EF8-D7AAC7554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800972"/>
            <a:ext cx="6182687" cy="6057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p:pic>
        <p:nvPicPr>
          <p:cNvPr id="7" name="nearResonance">
            <a:hlinkClick r:id="" action="ppaction://media"/>
            <a:extLst>
              <a:ext uri="{FF2B5EF4-FFF2-40B4-BE49-F238E27FC236}">
                <a16:creationId xmlns:a16="http://schemas.microsoft.com/office/drawing/2014/main" id="{9323730D-DD89-4AF6-847B-5B4293B800F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4573" t="37364" r="67340" b="12099"/>
          <a:stretch/>
        </p:blipFill>
        <p:spPr>
          <a:xfrm>
            <a:off x="6182687" y="4836252"/>
            <a:ext cx="964734" cy="20217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2EC2D-171E-B818-5406-A0439DC4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67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2"/>
    </mc:Choice>
    <mc:Fallback xmlns="">
      <p:transition spd="slow" advTm="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57" objId="7"/>
        <p14:stopEvt time="3602" objId="7"/>
      </p14:showEvt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36F-C499-4E9C-8FE3-FDC430D0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18BF7A-02B1-427D-A1E1-01A3A83D35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Displacement,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Acceleration,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18BF7A-02B1-427D-A1E1-01A3A83D3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59" t="-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2A11A0D-BE9A-481C-BAAE-243D8225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06797"/>
                  </p:ext>
                </p:extLst>
              </p:nvPr>
            </p:nvGraphicFramePr>
            <p:xfrm>
              <a:off x="674114" y="3311141"/>
              <a:ext cx="4515724" cy="258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86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25786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Admittance/</a:t>
                          </a:r>
                        </a:p>
                        <a:p>
                          <a:pPr algn="ctr"/>
                          <a:r>
                            <a:rPr lang="en-US" dirty="0"/>
                            <a:t>Receptance/</a:t>
                          </a:r>
                        </a:p>
                        <a:p>
                          <a:pPr algn="ctr"/>
                          <a:r>
                            <a:rPr lang="en-US" dirty="0"/>
                            <a:t>Compliance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Accelerance</a:t>
                          </a:r>
                          <a:r>
                            <a:rPr lang="en-US" dirty="0"/>
                            <a:t>/</a:t>
                          </a:r>
                        </a:p>
                        <a:p>
                          <a:pPr algn="ctr"/>
                          <a:r>
                            <a:rPr lang="en-US" dirty="0"/>
                            <a:t>Inertance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B2A11A0D-BE9A-481C-BAAE-243D8225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06797"/>
                  </p:ext>
                </p:extLst>
              </p:nvPr>
            </p:nvGraphicFramePr>
            <p:xfrm>
              <a:off x="674114" y="3311141"/>
              <a:ext cx="4515724" cy="25804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5786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25786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44000" r="-101078" b="-1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Admittance/</a:t>
                          </a:r>
                        </a:p>
                        <a:p>
                          <a:pPr algn="ctr"/>
                          <a:r>
                            <a:rPr lang="en-US" dirty="0"/>
                            <a:t>Receptance/</a:t>
                          </a:r>
                        </a:p>
                        <a:p>
                          <a:pPr algn="ctr"/>
                          <a:r>
                            <a:rPr lang="en-US" dirty="0"/>
                            <a:t>Compliance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646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203774" r="-101078" b="-1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Mobility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0" t="-300935" r="-101078" b="-140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Accelerance</a:t>
                          </a:r>
                          <a:r>
                            <a:rPr lang="en-US" dirty="0"/>
                            <a:t>/</a:t>
                          </a:r>
                        </a:p>
                        <a:p>
                          <a:pPr algn="ctr"/>
                          <a:r>
                            <a:rPr lang="en-US" dirty="0"/>
                            <a:t>Inertance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997FB9E-44A8-4F3E-8B04-79BC3A0895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382591"/>
                  </p:ext>
                </p:extLst>
              </p:nvPr>
            </p:nvGraphicFramePr>
            <p:xfrm>
              <a:off x="6324063" y="3311141"/>
              <a:ext cx="4088564" cy="23145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4428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04428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stiffness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impedance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mass/</a:t>
                          </a:r>
                        </a:p>
                        <a:p>
                          <a:pPr algn="ctr"/>
                          <a:r>
                            <a:rPr lang="en-US" dirty="0"/>
                            <a:t>Apparent mass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D997FB9E-44A8-4F3E-8B04-79BC3A0895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4382591"/>
                  </p:ext>
                </p:extLst>
              </p:nvPr>
            </p:nvGraphicFramePr>
            <p:xfrm>
              <a:off x="6324063" y="3311141"/>
              <a:ext cx="4088564" cy="23145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44282">
                      <a:extLst>
                        <a:ext uri="{9D8B030D-6E8A-4147-A177-3AD203B41FA5}">
                          <a16:colId xmlns:a16="http://schemas.microsoft.com/office/drawing/2014/main" val="470231140"/>
                        </a:ext>
                      </a:extLst>
                    </a:gridCol>
                    <a:gridCol w="2044282">
                      <a:extLst>
                        <a:ext uri="{9D8B030D-6E8A-4147-A177-3AD203B41FA5}">
                          <a16:colId xmlns:a16="http://schemas.microsoft.com/office/drawing/2014/main" val="30702282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5954292"/>
                      </a:ext>
                    </a:extLst>
                  </a:tr>
                  <a:tr h="6466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62264" r="-101190" b="-2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stiffness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45584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160748" r="-101190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Mechanical impedance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784909"/>
                      </a:ext>
                    </a:extLst>
                  </a:tr>
                  <a:tr h="64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8" t="-263208" r="-101190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Dynamic mass/</a:t>
                          </a:r>
                        </a:p>
                        <a:p>
                          <a:pPr algn="ctr"/>
                          <a:r>
                            <a:rPr lang="en-US" dirty="0"/>
                            <a:t>Apparent mass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137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9C60FF5-6820-6AE2-654A-DF3D2DA6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41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446"/>
    </mc:Choice>
    <mc:Fallback xmlns="">
      <p:transition spd="slow" advTm="13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A65BD-D55B-1AE9-39CC-7E76C6C7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829" y="-136525"/>
            <a:ext cx="7005682" cy="68580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2DFC2D1-2FF4-7E9F-58F8-51C3055C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5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88"/>
    </mc:Choice>
    <mc:Fallback xmlns="">
      <p:transition spd="slow" advTm="105588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B35E-F944-B7F5-2B9B-AABCF3D5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2414-FD65-5B43-4CA1-640DD47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forcing the mass, we can model the base as moving.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C7F2F-C778-6E89-4DBC-1A028992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2389994-8258-8ECA-1239-63052FDF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508793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8D859-260D-0124-D9ED-F1BF0A55F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A1B1-D390-0C1C-023F-D653B9B9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A5AE0-984E-20D6-14BB-B62A987C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force is applied to a machine, how much force is transmitted to the base?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39A3D-DA3C-B3FF-5F01-6F17057B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199DA6E-C7AF-B082-D946-819F6F1E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784680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7479-8ADD-4D2E-466F-1C53EC3C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Transmissibilities</a:t>
            </a:r>
            <a:r>
              <a:rPr lang="en-US" dirty="0"/>
              <a:t> for single-stage isolators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9DDF-BF18-6CD6-02F1-DFFB7EE5A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E9DDF-BF18-6CD6-02F1-DFFB7EE5A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47AA6-4A61-1310-4C51-202449F0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59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059CFC6-461C-50E9-D959-9A66958F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57978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body diagram of mass on spring: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massSpring_noDamper">
            <a:hlinkClick r:id="" action="ppaction://media"/>
            <a:extLst>
              <a:ext uri="{FF2B5EF4-FFF2-40B4-BE49-F238E27FC236}">
                <a16:creationId xmlns:a16="http://schemas.microsoft.com/office/drawing/2014/main" id="{A768C615-EE53-404B-B6ED-A3342B820A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3882" t="11068" r="67717" b="10720"/>
          <a:stretch/>
        </p:blipFill>
        <p:spPr>
          <a:xfrm>
            <a:off x="444844" y="2125376"/>
            <a:ext cx="1269655" cy="4047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78491-707A-AAF5-878D-C5781CD0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9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20"/>
    </mc:Choice>
    <mc:Fallback xmlns="">
      <p:transition spd="slow" advTm="9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stopEvt time="33371" objId="5"/>
      </p14:showEvt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2EB93-DBB0-6CA8-423B-3EB443922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985B-FFDC-F119-B68C-A21C6477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Transmissibilities</a:t>
            </a:r>
            <a:r>
              <a:rPr lang="en-US" dirty="0"/>
              <a:t> for single-stage isolators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6548C-D414-193D-B57B-7C37E8F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45DF1-D8C8-06DD-FE4D-1160AF7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3" y="848497"/>
            <a:ext cx="6896100" cy="5248275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F2299EF9-22B6-9D01-84E6-78EECABB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extLst>
      <p:ext uri="{BB962C8B-B14F-4D97-AF65-F5344CB8AC3E}">
        <p14:creationId xmlns:p14="http://schemas.microsoft.com/office/powerpoint/2010/main" val="33367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FA3A-C47B-400D-B4EF-4D12FB0A9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Newton’s second law: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30B4F9-D85D-D1BC-B4E8-BE1C9227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8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4"/>
    </mc:Choice>
    <mc:Fallback xmlns="">
      <p:transition spd="slow" advTm="2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Newton’s second law: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C2B5E-6C43-CC59-4606-CA1A90F7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8"/>
    </mc:Choice>
    <mc:Fallback xmlns="">
      <p:transition spd="slow" advTm="195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18945-D44B-4F43-BED9-7C35EFB15F28}"/>
                  </a:ext>
                </a:extLst>
              </p:cNvPr>
              <p:cNvSpPr txBox="1"/>
              <p:nvPr/>
            </p:nvSpPr>
            <p:spPr>
              <a:xfrm>
                <a:off x="2199216" y="3112316"/>
                <a:ext cx="21224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18945-D44B-4F43-BED9-7C35EFB15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216" y="3112316"/>
                <a:ext cx="2122414" cy="3970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CB5F3D-6414-4EFA-95DB-8A9105F8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Harmonic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Guess a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will satisfy the differential equation.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0FA3A-C47B-400D-B4EF-4D12FB0A9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411" y="883034"/>
                <a:ext cx="7498493" cy="5497814"/>
              </a:xfrm>
              <a:blipFill>
                <a:blip r:embed="rId5"/>
                <a:stretch>
                  <a:fillRect l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CDB1-65E7-F4A3-1E17-2917D551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SDOF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26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04"/>
    </mc:Choice>
    <mc:Fallback xmlns="">
      <p:transition spd="slow" advTm="147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9|8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1|4.3|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0.7|0.7|2.1|32.3|55.6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146.9|9.7|6|6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9.3|3.3|6.2|4.2|18.9|11.7|2.3|12.6|7|14.1|1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5.1|6.8|3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6.4|8.1|2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2.4|12.4|3.1|9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.8|13.9|11.5|44.3|5.7|31.4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3.9|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5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|5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7.1|2.5|2.6|1.4|5.9|4.8|15.2|2|25.6|2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2.6|2.6|11.7|3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4.3|1.1|38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7|1.8|23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1.4|17.2|11|34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4.6|1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3.9|12.3|6.2|1|9.6|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9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0.7|33|7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8|3.5|1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12922</TotalTime>
  <Words>1594</Words>
  <Application>Microsoft Office PowerPoint</Application>
  <PresentationFormat>Widescreen</PresentationFormat>
  <Paragraphs>460</Paragraphs>
  <Slides>60</Slides>
  <Notes>48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Atkinson Hyperlegible</vt:lpstr>
      <vt:lpstr>Calibri</vt:lpstr>
      <vt:lpstr>Cambria Math</vt:lpstr>
      <vt:lpstr>Office Theme</vt:lpstr>
      <vt:lpstr>Vibration isolation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Harmonic oscillators</vt:lpstr>
      <vt:lpstr>Alternative form</vt:lpstr>
      <vt:lpstr>Terminology</vt:lpstr>
      <vt:lpstr>Complex solution</vt:lpstr>
      <vt:lpstr>Complex solution</vt:lpstr>
      <vt:lpstr>Complex solution</vt:lpstr>
      <vt:lpstr>Energy</vt:lpstr>
      <vt:lpstr>Kinetic energy</vt:lpstr>
      <vt:lpstr>Potential energy</vt:lpstr>
      <vt:lpstr>Total energy</vt:lpstr>
      <vt:lpstr>Damping</vt:lpstr>
      <vt:lpstr>Viscous damping</vt:lpstr>
      <vt:lpstr>Free body diagram with damping</vt:lpstr>
      <vt:lpstr>Damped equation of motion</vt:lpstr>
      <vt:lpstr>Damped oscillator solution</vt:lpstr>
      <vt:lpstr>Damped oscillator solution</vt:lpstr>
      <vt:lpstr>Damping regimes</vt:lpstr>
      <vt:lpstr>Damping regimes</vt:lpstr>
      <vt:lpstr>Damping regimes</vt:lpstr>
      <vt:lpstr>Damping regimes</vt:lpstr>
      <vt:lpstr>Damping regimes</vt:lpstr>
      <vt:lpstr>Damping regimes</vt:lpstr>
      <vt:lpstr>Damping regimes</vt:lpstr>
      <vt:lpstr>Damping regimes</vt:lpstr>
      <vt:lpstr>Underdamped terminology</vt:lpstr>
      <vt:lpstr>Damping models</vt:lpstr>
      <vt:lpstr>Damping descriptors</vt:lpstr>
      <vt:lpstr>Energy in undamped systems</vt:lpstr>
      <vt:lpstr>Energy in underdamped systems</vt:lpstr>
      <vt:lpstr>Forced oscillator</vt:lpstr>
      <vt:lpstr>Free body diagram with damping and forcing</vt:lpstr>
      <vt:lpstr>Forced equation of motion</vt:lpstr>
      <vt:lpstr>Forced oscillations</vt:lpstr>
      <vt:lpstr>Forced oscillations</vt:lpstr>
      <vt:lpstr>Forced oscillations</vt:lpstr>
      <vt:lpstr>Forced oscillations</vt:lpstr>
      <vt:lpstr>Forced oscillations</vt:lpstr>
      <vt:lpstr>Forced oscillations</vt:lpstr>
      <vt:lpstr>Frequency response functions</vt:lpstr>
      <vt:lpstr>Frequency response functions</vt:lpstr>
      <vt:lpstr>Frequency response functions</vt:lpstr>
      <vt:lpstr>Frequency response functions</vt:lpstr>
      <vt:lpstr>Frequency response functions</vt:lpstr>
      <vt:lpstr>Frequency response functions</vt:lpstr>
      <vt:lpstr>PowerPoint Presentation</vt:lpstr>
      <vt:lpstr>Base excitation</vt:lpstr>
      <vt:lpstr>Base excitation</vt:lpstr>
      <vt:lpstr>Transmissibilities for single-stage isolators</vt:lpstr>
      <vt:lpstr>Transmissibilities for single-stage isolators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126</cp:revision>
  <dcterms:created xsi:type="dcterms:W3CDTF">2025-01-05T23:36:15Z</dcterms:created>
  <dcterms:modified xsi:type="dcterms:W3CDTF">2025-02-23T22:54:03Z</dcterms:modified>
</cp:coreProperties>
</file>